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5" r:id="rId3"/>
    <p:sldId id="288" r:id="rId4"/>
    <p:sldId id="301" r:id="rId5"/>
    <p:sldId id="282" r:id="rId6"/>
    <p:sldId id="327" r:id="rId7"/>
    <p:sldId id="333" r:id="rId8"/>
    <p:sldId id="335" r:id="rId9"/>
    <p:sldId id="334" r:id="rId10"/>
    <p:sldId id="336" r:id="rId11"/>
    <p:sldId id="337" r:id="rId12"/>
    <p:sldId id="319" r:id="rId13"/>
    <p:sldId id="338" r:id="rId14"/>
    <p:sldId id="268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79440" autoAdjust="0"/>
  </p:normalViewPr>
  <p:slideViewPr>
    <p:cSldViewPr>
      <p:cViewPr varScale="1">
        <p:scale>
          <a:sx n="75" d="100"/>
          <a:sy n="75" d="100"/>
        </p:scale>
        <p:origin x="178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75B9A-368C-4739-B4E7-EBAF01C733E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944D5C-EF84-423B-84BE-8C86F405B459}">
      <dgm:prSet phldrT="[Text]" custT="1"/>
      <dgm:spPr/>
      <dgm:t>
        <a:bodyPr/>
        <a:lstStyle/>
        <a:p>
          <a:r>
            <a:rPr lang="en-US" sz="1600" dirty="0"/>
            <a:t>Draft is posted</a:t>
          </a:r>
        </a:p>
        <a:p>
          <a:endParaRPr lang="en-US" sz="1600" dirty="0"/>
        </a:p>
      </dgm:t>
    </dgm:pt>
    <dgm:pt modelId="{CE5B3EEE-3898-40AB-9F66-6399F17E981E}" type="parTrans" cxnId="{830FAFB1-CC5A-47E1-98A2-6E40C8D3BD27}">
      <dgm:prSet/>
      <dgm:spPr/>
      <dgm:t>
        <a:bodyPr/>
        <a:lstStyle/>
        <a:p>
          <a:endParaRPr lang="en-US"/>
        </a:p>
      </dgm:t>
    </dgm:pt>
    <dgm:pt modelId="{1A375042-2F5D-4029-9035-749387C9B417}" type="sibTrans" cxnId="{830FAFB1-CC5A-47E1-98A2-6E40C8D3BD27}">
      <dgm:prSet/>
      <dgm:spPr/>
      <dgm:t>
        <a:bodyPr/>
        <a:lstStyle/>
        <a:p>
          <a:endParaRPr lang="en-US"/>
        </a:p>
      </dgm:t>
    </dgm:pt>
    <dgm:pt modelId="{06143D3A-44B9-4F56-8DC3-487BF2B2F6F1}">
      <dgm:prSet phldrT="[Text]" custT="1"/>
      <dgm:spPr/>
      <dgm:t>
        <a:bodyPr/>
        <a:lstStyle/>
        <a:p>
          <a:endParaRPr lang="en-US" sz="1600" dirty="0"/>
        </a:p>
        <a:p>
          <a:r>
            <a:rPr lang="en-US" sz="1600" dirty="0"/>
            <a:t>Feedback incorporated from the Public &amp; Task Force</a:t>
          </a:r>
        </a:p>
      </dgm:t>
    </dgm:pt>
    <dgm:pt modelId="{8406DC49-AAFA-45DB-8495-4E6B6C150B2A}" type="parTrans" cxnId="{8CDB9053-B699-4BE3-ABEE-E67EE2DF03C2}">
      <dgm:prSet/>
      <dgm:spPr/>
      <dgm:t>
        <a:bodyPr/>
        <a:lstStyle/>
        <a:p>
          <a:endParaRPr lang="en-US"/>
        </a:p>
      </dgm:t>
    </dgm:pt>
    <dgm:pt modelId="{4B65CDC4-004D-49FE-9290-1C25E7A9EDBF}" type="sibTrans" cxnId="{8CDB9053-B699-4BE3-ABEE-E67EE2DF03C2}">
      <dgm:prSet/>
      <dgm:spPr/>
      <dgm:t>
        <a:bodyPr/>
        <a:lstStyle/>
        <a:p>
          <a:endParaRPr lang="en-US"/>
        </a:p>
      </dgm:t>
    </dgm:pt>
    <dgm:pt modelId="{E14FF2D5-BD12-4ED2-A1C2-7009694FA149}">
      <dgm:prSet phldrT="[Text]" custT="1"/>
      <dgm:spPr/>
      <dgm:t>
        <a:bodyPr/>
        <a:lstStyle/>
        <a:p>
          <a:r>
            <a:rPr lang="en-US" sz="1600" dirty="0"/>
            <a:t>Final Draft Approved and Adopted by County Commissioners</a:t>
          </a:r>
        </a:p>
        <a:p>
          <a:r>
            <a:rPr lang="en-US" sz="1600" dirty="0"/>
            <a:t>Submitted to WA State. Dept Of Commerce</a:t>
          </a:r>
        </a:p>
      </dgm:t>
    </dgm:pt>
    <dgm:pt modelId="{FCED2A01-F56A-40F1-8AF5-09C8C9D83727}" type="parTrans" cxnId="{6ED66F47-8226-480B-B779-10E07B230DB9}">
      <dgm:prSet/>
      <dgm:spPr/>
      <dgm:t>
        <a:bodyPr/>
        <a:lstStyle/>
        <a:p>
          <a:endParaRPr lang="en-US"/>
        </a:p>
      </dgm:t>
    </dgm:pt>
    <dgm:pt modelId="{3F3EE4E9-1A36-4AE4-9228-C2696606F50C}" type="sibTrans" cxnId="{6ED66F47-8226-480B-B779-10E07B230DB9}">
      <dgm:prSet/>
      <dgm:spPr/>
      <dgm:t>
        <a:bodyPr/>
        <a:lstStyle/>
        <a:p>
          <a:endParaRPr lang="en-US"/>
        </a:p>
      </dgm:t>
    </dgm:pt>
    <dgm:pt modelId="{1A2D2D55-512F-4FDC-9731-C781CF2B2097}">
      <dgm:prSet phldrT="[Text]" custT="1"/>
      <dgm:spPr/>
      <dgm:t>
        <a:bodyPr/>
        <a:lstStyle/>
        <a:p>
          <a:r>
            <a:rPr lang="en-US" sz="1600" dirty="0"/>
            <a:t>Public Hearing</a:t>
          </a:r>
        </a:p>
        <a:p>
          <a:r>
            <a:rPr lang="en-US" sz="1600" dirty="0"/>
            <a:t>November 4th </a:t>
          </a:r>
        </a:p>
      </dgm:t>
    </dgm:pt>
    <dgm:pt modelId="{E97C64E6-F93A-456D-8E3C-F45D1982D815}" type="parTrans" cxnId="{EBF220D4-1A9E-48AE-99C5-F2EBD4DF2B68}">
      <dgm:prSet/>
      <dgm:spPr/>
      <dgm:t>
        <a:bodyPr/>
        <a:lstStyle/>
        <a:p>
          <a:endParaRPr lang="en-US"/>
        </a:p>
      </dgm:t>
    </dgm:pt>
    <dgm:pt modelId="{E6B7DC52-F346-41A2-898C-565C7591F6A8}" type="sibTrans" cxnId="{EBF220D4-1A9E-48AE-99C5-F2EBD4DF2B68}">
      <dgm:prSet/>
      <dgm:spPr/>
      <dgm:t>
        <a:bodyPr/>
        <a:lstStyle/>
        <a:p>
          <a:endParaRPr lang="en-US"/>
        </a:p>
      </dgm:t>
    </dgm:pt>
    <dgm:pt modelId="{BB910B72-6563-4761-92B2-899F97A6735D}" type="pres">
      <dgm:prSet presAssocID="{E4E75B9A-368C-4739-B4E7-EBAF01C733E1}" presName="Name0" presStyleCnt="0">
        <dgm:presLayoutVars>
          <dgm:dir/>
          <dgm:resizeHandles val="exact"/>
        </dgm:presLayoutVars>
      </dgm:prSet>
      <dgm:spPr/>
    </dgm:pt>
    <dgm:pt modelId="{B668E95C-BCA7-4665-A3CC-73BC8B3E4D72}" type="pres">
      <dgm:prSet presAssocID="{E4E75B9A-368C-4739-B4E7-EBAF01C733E1}" presName="arrow" presStyleLbl="bgShp" presStyleIdx="0" presStyleCnt="1" custLinFactNeighborX="1" custLinFactNeighborY="-1129"/>
      <dgm:spPr>
        <a:ln>
          <a:noFill/>
        </a:ln>
      </dgm:spPr>
    </dgm:pt>
    <dgm:pt modelId="{9B57E5E8-2756-435F-9EFC-E5F1DAEA031A}" type="pres">
      <dgm:prSet presAssocID="{E4E75B9A-368C-4739-B4E7-EBAF01C733E1}" presName="points" presStyleCnt="0"/>
      <dgm:spPr/>
    </dgm:pt>
    <dgm:pt modelId="{1E6142ED-A6F9-48BB-8B48-CAA15E3F1E17}" type="pres">
      <dgm:prSet presAssocID="{5D944D5C-EF84-423B-84BE-8C86F405B459}" presName="compositeA" presStyleCnt="0"/>
      <dgm:spPr/>
    </dgm:pt>
    <dgm:pt modelId="{BDDE4918-345B-4493-AA36-2D0DE8BD07BE}" type="pres">
      <dgm:prSet presAssocID="{5D944D5C-EF84-423B-84BE-8C86F405B459}" presName="textA" presStyleLbl="revTx" presStyleIdx="0" presStyleCnt="4" custScaleX="81386" custLinFactNeighborX="3493" custLinFactNeighborY="-11542">
        <dgm:presLayoutVars>
          <dgm:bulletEnabled val="1"/>
        </dgm:presLayoutVars>
      </dgm:prSet>
      <dgm:spPr/>
    </dgm:pt>
    <dgm:pt modelId="{AEE7E299-334F-423F-93F3-ED42DE95E999}" type="pres">
      <dgm:prSet presAssocID="{5D944D5C-EF84-423B-84BE-8C86F405B459}" presName="circleA" presStyleLbl="node1" presStyleIdx="0" presStyleCnt="4" custLinFactNeighborX="29075" custLinFactNeighborY="-6771"/>
      <dgm:spPr/>
    </dgm:pt>
    <dgm:pt modelId="{7D2B8AE0-B1F9-4E59-B584-7CDCAE051E50}" type="pres">
      <dgm:prSet presAssocID="{5D944D5C-EF84-423B-84BE-8C86F405B459}" presName="spaceA" presStyleCnt="0"/>
      <dgm:spPr/>
    </dgm:pt>
    <dgm:pt modelId="{C180518B-FBB6-4F22-A88A-1D34E419F754}" type="pres">
      <dgm:prSet presAssocID="{1A375042-2F5D-4029-9035-749387C9B417}" presName="space" presStyleCnt="0"/>
      <dgm:spPr/>
    </dgm:pt>
    <dgm:pt modelId="{D13C9D4A-B63E-4F5E-BA9F-FEC056444E1F}" type="pres">
      <dgm:prSet presAssocID="{06143D3A-44B9-4F56-8DC3-487BF2B2F6F1}" presName="compositeB" presStyleCnt="0"/>
      <dgm:spPr/>
    </dgm:pt>
    <dgm:pt modelId="{DAD7145B-113B-4204-9610-809CB9886084}" type="pres">
      <dgm:prSet presAssocID="{06143D3A-44B9-4F56-8DC3-487BF2B2F6F1}" presName="textB" presStyleLbl="revTx" presStyleIdx="1" presStyleCnt="4" custLinFactNeighborX="22723" custLinFactNeighborY="11542">
        <dgm:presLayoutVars>
          <dgm:bulletEnabled val="1"/>
        </dgm:presLayoutVars>
      </dgm:prSet>
      <dgm:spPr/>
    </dgm:pt>
    <dgm:pt modelId="{25FD1DB6-F63D-46E0-A3BB-EEDD8AD37DA5}" type="pres">
      <dgm:prSet presAssocID="{06143D3A-44B9-4F56-8DC3-487BF2B2F6F1}" presName="circleB" presStyleLbl="node1" presStyleIdx="1" presStyleCnt="4" custLinFactNeighborX="58901" custLinFactNeighborY="-6771"/>
      <dgm:spPr/>
    </dgm:pt>
    <dgm:pt modelId="{C3561869-DACF-44CD-B418-F15C8751E160}" type="pres">
      <dgm:prSet presAssocID="{06143D3A-44B9-4F56-8DC3-487BF2B2F6F1}" presName="spaceB" presStyleCnt="0"/>
      <dgm:spPr/>
    </dgm:pt>
    <dgm:pt modelId="{34E59A66-A651-4441-83B5-E269C4D4D8D6}" type="pres">
      <dgm:prSet presAssocID="{4B65CDC4-004D-49FE-9290-1C25E7A9EDBF}" presName="space" presStyleCnt="0"/>
      <dgm:spPr/>
    </dgm:pt>
    <dgm:pt modelId="{09634824-B771-4B6A-A8F1-62E177388F50}" type="pres">
      <dgm:prSet presAssocID="{E14FF2D5-BD12-4ED2-A1C2-7009694FA149}" presName="compositeA" presStyleCnt="0"/>
      <dgm:spPr/>
    </dgm:pt>
    <dgm:pt modelId="{F5EFC61C-2AA8-48F8-B42A-C721820FEB39}" type="pres">
      <dgm:prSet presAssocID="{E14FF2D5-BD12-4ED2-A1C2-7009694FA149}" presName="textA" presStyleLbl="revTx" presStyleIdx="2" presStyleCnt="4" custScaleX="147009" custScaleY="87500" custLinFactY="53561" custLinFactNeighborX="97995" custLinFactNeighborY="100000">
        <dgm:presLayoutVars>
          <dgm:bulletEnabled val="1"/>
        </dgm:presLayoutVars>
      </dgm:prSet>
      <dgm:spPr/>
    </dgm:pt>
    <dgm:pt modelId="{DAA262A3-DCCF-494D-97A5-146ECA46949D}" type="pres">
      <dgm:prSet presAssocID="{E14FF2D5-BD12-4ED2-A1C2-7009694FA149}" presName="circleA" presStyleLbl="node1" presStyleIdx="2" presStyleCnt="4" custLinFactNeighborX="12718" custLinFactNeighborY="5729"/>
      <dgm:spPr/>
    </dgm:pt>
    <dgm:pt modelId="{2DBEFCEE-6732-4F7E-BB39-2FFA1A829A56}" type="pres">
      <dgm:prSet presAssocID="{E14FF2D5-BD12-4ED2-A1C2-7009694FA149}" presName="spaceA" presStyleCnt="0"/>
      <dgm:spPr/>
    </dgm:pt>
    <dgm:pt modelId="{8DE6701E-51B4-4FF7-AAF0-7F97A254DFD5}" type="pres">
      <dgm:prSet presAssocID="{3F3EE4E9-1A36-4AE4-9228-C2696606F50C}" presName="space" presStyleCnt="0"/>
      <dgm:spPr/>
    </dgm:pt>
    <dgm:pt modelId="{6838FCC0-20CE-42FE-9FE0-30EF58B1A4D6}" type="pres">
      <dgm:prSet presAssocID="{1A2D2D55-512F-4FDC-9731-C781CF2B2097}" presName="compositeB" presStyleCnt="0"/>
      <dgm:spPr/>
    </dgm:pt>
    <dgm:pt modelId="{5A5DD789-01F4-4163-AFBA-55FD8D118EFE}" type="pres">
      <dgm:prSet presAssocID="{1A2D2D55-512F-4FDC-9731-C781CF2B2097}" presName="textB" presStyleLbl="revTx" presStyleIdx="3" presStyleCnt="4" custScaleY="43749" custLinFactX="-21339" custLinFactY="-50379" custLinFactNeighborX="-100000" custLinFactNeighborY="-100000">
        <dgm:presLayoutVars>
          <dgm:bulletEnabled val="1"/>
        </dgm:presLayoutVars>
      </dgm:prSet>
      <dgm:spPr/>
    </dgm:pt>
    <dgm:pt modelId="{05DB5489-5848-49F5-AD0A-342B88694145}" type="pres">
      <dgm:prSet presAssocID="{1A2D2D55-512F-4FDC-9731-C781CF2B2097}" presName="circleB" presStyleLbl="node1" presStyleIdx="3" presStyleCnt="4" custLinFactNeighborX="-66297" custLinFactNeighborY="-63022"/>
      <dgm:spPr/>
    </dgm:pt>
    <dgm:pt modelId="{9F2A433B-3B1B-4043-AB8E-819BAFA4B4A3}" type="pres">
      <dgm:prSet presAssocID="{1A2D2D55-512F-4FDC-9731-C781CF2B2097}" presName="spaceB" presStyleCnt="0"/>
      <dgm:spPr/>
    </dgm:pt>
  </dgm:ptLst>
  <dgm:cxnLst>
    <dgm:cxn modelId="{43F65520-77CC-4AB9-BD3C-F8CFD8DAC35B}" type="presOf" srcId="{E4E75B9A-368C-4739-B4E7-EBAF01C733E1}" destId="{BB910B72-6563-4761-92B2-899F97A6735D}" srcOrd="0" destOrd="0" presId="urn:microsoft.com/office/officeart/2005/8/layout/hProcess11"/>
    <dgm:cxn modelId="{FCE1E525-ED48-4834-9D5E-1369BD96FB6A}" type="presOf" srcId="{1A2D2D55-512F-4FDC-9731-C781CF2B2097}" destId="{5A5DD789-01F4-4163-AFBA-55FD8D118EFE}" srcOrd="0" destOrd="0" presId="urn:microsoft.com/office/officeart/2005/8/layout/hProcess11"/>
    <dgm:cxn modelId="{3D995166-7A05-4257-8D1F-3D000FC82DDF}" type="presOf" srcId="{E14FF2D5-BD12-4ED2-A1C2-7009694FA149}" destId="{F5EFC61C-2AA8-48F8-B42A-C721820FEB39}" srcOrd="0" destOrd="0" presId="urn:microsoft.com/office/officeart/2005/8/layout/hProcess11"/>
    <dgm:cxn modelId="{96A3BD66-8E15-405B-9A06-29CC856ECF90}" type="presOf" srcId="{5D944D5C-EF84-423B-84BE-8C86F405B459}" destId="{BDDE4918-345B-4493-AA36-2D0DE8BD07BE}" srcOrd="0" destOrd="0" presId="urn:microsoft.com/office/officeart/2005/8/layout/hProcess11"/>
    <dgm:cxn modelId="{6ED66F47-8226-480B-B779-10E07B230DB9}" srcId="{E4E75B9A-368C-4739-B4E7-EBAF01C733E1}" destId="{E14FF2D5-BD12-4ED2-A1C2-7009694FA149}" srcOrd="2" destOrd="0" parTransId="{FCED2A01-F56A-40F1-8AF5-09C8C9D83727}" sibTransId="{3F3EE4E9-1A36-4AE4-9228-C2696606F50C}"/>
    <dgm:cxn modelId="{8CDB9053-B699-4BE3-ABEE-E67EE2DF03C2}" srcId="{E4E75B9A-368C-4739-B4E7-EBAF01C733E1}" destId="{06143D3A-44B9-4F56-8DC3-487BF2B2F6F1}" srcOrd="1" destOrd="0" parTransId="{8406DC49-AAFA-45DB-8495-4E6B6C150B2A}" sibTransId="{4B65CDC4-004D-49FE-9290-1C25E7A9EDBF}"/>
    <dgm:cxn modelId="{E632A391-3862-4423-A93F-24CB37ED4812}" type="presOf" srcId="{06143D3A-44B9-4F56-8DC3-487BF2B2F6F1}" destId="{DAD7145B-113B-4204-9610-809CB9886084}" srcOrd="0" destOrd="0" presId="urn:microsoft.com/office/officeart/2005/8/layout/hProcess11"/>
    <dgm:cxn modelId="{830FAFB1-CC5A-47E1-98A2-6E40C8D3BD27}" srcId="{E4E75B9A-368C-4739-B4E7-EBAF01C733E1}" destId="{5D944D5C-EF84-423B-84BE-8C86F405B459}" srcOrd="0" destOrd="0" parTransId="{CE5B3EEE-3898-40AB-9F66-6399F17E981E}" sibTransId="{1A375042-2F5D-4029-9035-749387C9B417}"/>
    <dgm:cxn modelId="{EBF220D4-1A9E-48AE-99C5-F2EBD4DF2B68}" srcId="{E4E75B9A-368C-4739-B4E7-EBAF01C733E1}" destId="{1A2D2D55-512F-4FDC-9731-C781CF2B2097}" srcOrd="3" destOrd="0" parTransId="{E97C64E6-F93A-456D-8E3C-F45D1982D815}" sibTransId="{E6B7DC52-F346-41A2-898C-565C7591F6A8}"/>
    <dgm:cxn modelId="{0A1EC89A-4FD4-48B7-8094-0E804D381999}" type="presParOf" srcId="{BB910B72-6563-4761-92B2-899F97A6735D}" destId="{B668E95C-BCA7-4665-A3CC-73BC8B3E4D72}" srcOrd="0" destOrd="0" presId="urn:microsoft.com/office/officeart/2005/8/layout/hProcess11"/>
    <dgm:cxn modelId="{BAC476F4-60EA-4599-8C1D-71C7FB1965B2}" type="presParOf" srcId="{BB910B72-6563-4761-92B2-899F97A6735D}" destId="{9B57E5E8-2756-435F-9EFC-E5F1DAEA031A}" srcOrd="1" destOrd="0" presId="urn:microsoft.com/office/officeart/2005/8/layout/hProcess11"/>
    <dgm:cxn modelId="{E3916F48-0F26-4727-BE6B-15722BC3F062}" type="presParOf" srcId="{9B57E5E8-2756-435F-9EFC-E5F1DAEA031A}" destId="{1E6142ED-A6F9-48BB-8B48-CAA15E3F1E17}" srcOrd="0" destOrd="0" presId="urn:microsoft.com/office/officeart/2005/8/layout/hProcess11"/>
    <dgm:cxn modelId="{0707425E-FBCA-4963-BC56-1219D7BEC819}" type="presParOf" srcId="{1E6142ED-A6F9-48BB-8B48-CAA15E3F1E17}" destId="{BDDE4918-345B-4493-AA36-2D0DE8BD07BE}" srcOrd="0" destOrd="0" presId="urn:microsoft.com/office/officeart/2005/8/layout/hProcess11"/>
    <dgm:cxn modelId="{AC3E5E0D-463F-47A5-BE37-6FD79CAF2946}" type="presParOf" srcId="{1E6142ED-A6F9-48BB-8B48-CAA15E3F1E17}" destId="{AEE7E299-334F-423F-93F3-ED42DE95E999}" srcOrd="1" destOrd="0" presId="urn:microsoft.com/office/officeart/2005/8/layout/hProcess11"/>
    <dgm:cxn modelId="{567F9968-948E-4230-9690-49F9DF2B3063}" type="presParOf" srcId="{1E6142ED-A6F9-48BB-8B48-CAA15E3F1E17}" destId="{7D2B8AE0-B1F9-4E59-B584-7CDCAE051E50}" srcOrd="2" destOrd="0" presId="urn:microsoft.com/office/officeart/2005/8/layout/hProcess11"/>
    <dgm:cxn modelId="{C2A3E94E-A19C-4756-BB98-B93068282310}" type="presParOf" srcId="{9B57E5E8-2756-435F-9EFC-E5F1DAEA031A}" destId="{C180518B-FBB6-4F22-A88A-1D34E419F754}" srcOrd="1" destOrd="0" presId="urn:microsoft.com/office/officeart/2005/8/layout/hProcess11"/>
    <dgm:cxn modelId="{FC3623AB-8C2E-4584-97B9-CA18A9552785}" type="presParOf" srcId="{9B57E5E8-2756-435F-9EFC-E5F1DAEA031A}" destId="{D13C9D4A-B63E-4F5E-BA9F-FEC056444E1F}" srcOrd="2" destOrd="0" presId="urn:microsoft.com/office/officeart/2005/8/layout/hProcess11"/>
    <dgm:cxn modelId="{D65AE3A1-BEDE-43BE-B0D0-E2B798032F7C}" type="presParOf" srcId="{D13C9D4A-B63E-4F5E-BA9F-FEC056444E1F}" destId="{DAD7145B-113B-4204-9610-809CB9886084}" srcOrd="0" destOrd="0" presId="urn:microsoft.com/office/officeart/2005/8/layout/hProcess11"/>
    <dgm:cxn modelId="{B91A4895-263B-4197-861E-218ADFA92CD5}" type="presParOf" srcId="{D13C9D4A-B63E-4F5E-BA9F-FEC056444E1F}" destId="{25FD1DB6-F63D-46E0-A3BB-EEDD8AD37DA5}" srcOrd="1" destOrd="0" presId="urn:microsoft.com/office/officeart/2005/8/layout/hProcess11"/>
    <dgm:cxn modelId="{B54DE0AA-90BA-41D1-9BFE-DEA196097FC0}" type="presParOf" srcId="{D13C9D4A-B63E-4F5E-BA9F-FEC056444E1F}" destId="{C3561869-DACF-44CD-B418-F15C8751E160}" srcOrd="2" destOrd="0" presId="urn:microsoft.com/office/officeart/2005/8/layout/hProcess11"/>
    <dgm:cxn modelId="{27514E26-41D8-4505-BBE8-DE7C8F88E3B2}" type="presParOf" srcId="{9B57E5E8-2756-435F-9EFC-E5F1DAEA031A}" destId="{34E59A66-A651-4441-83B5-E269C4D4D8D6}" srcOrd="3" destOrd="0" presId="urn:microsoft.com/office/officeart/2005/8/layout/hProcess11"/>
    <dgm:cxn modelId="{B6AF7F69-BFAE-43D5-AF08-A964DAD5EF8E}" type="presParOf" srcId="{9B57E5E8-2756-435F-9EFC-E5F1DAEA031A}" destId="{09634824-B771-4B6A-A8F1-62E177388F50}" srcOrd="4" destOrd="0" presId="urn:microsoft.com/office/officeart/2005/8/layout/hProcess11"/>
    <dgm:cxn modelId="{0DDEBB1B-E3DC-4473-9B5C-F83B347E3E2E}" type="presParOf" srcId="{09634824-B771-4B6A-A8F1-62E177388F50}" destId="{F5EFC61C-2AA8-48F8-B42A-C721820FEB39}" srcOrd="0" destOrd="0" presId="urn:microsoft.com/office/officeart/2005/8/layout/hProcess11"/>
    <dgm:cxn modelId="{5B25895C-F5FE-4CD1-A912-2168AD8B856E}" type="presParOf" srcId="{09634824-B771-4B6A-A8F1-62E177388F50}" destId="{DAA262A3-DCCF-494D-97A5-146ECA46949D}" srcOrd="1" destOrd="0" presId="urn:microsoft.com/office/officeart/2005/8/layout/hProcess11"/>
    <dgm:cxn modelId="{397348B3-04A4-4425-AA54-0BD5F91183E0}" type="presParOf" srcId="{09634824-B771-4B6A-A8F1-62E177388F50}" destId="{2DBEFCEE-6732-4F7E-BB39-2FFA1A829A56}" srcOrd="2" destOrd="0" presId="urn:microsoft.com/office/officeart/2005/8/layout/hProcess11"/>
    <dgm:cxn modelId="{961023C6-B858-432D-A38B-B1A4A3FC408A}" type="presParOf" srcId="{9B57E5E8-2756-435F-9EFC-E5F1DAEA031A}" destId="{8DE6701E-51B4-4FF7-AAF0-7F97A254DFD5}" srcOrd="5" destOrd="0" presId="urn:microsoft.com/office/officeart/2005/8/layout/hProcess11"/>
    <dgm:cxn modelId="{EA1420C2-0147-4626-B709-E7074CE955F9}" type="presParOf" srcId="{9B57E5E8-2756-435F-9EFC-E5F1DAEA031A}" destId="{6838FCC0-20CE-42FE-9FE0-30EF58B1A4D6}" srcOrd="6" destOrd="0" presId="urn:microsoft.com/office/officeart/2005/8/layout/hProcess11"/>
    <dgm:cxn modelId="{667392C5-6931-43F6-AF34-9FE39EB30379}" type="presParOf" srcId="{6838FCC0-20CE-42FE-9FE0-30EF58B1A4D6}" destId="{5A5DD789-01F4-4163-AFBA-55FD8D118EFE}" srcOrd="0" destOrd="0" presId="urn:microsoft.com/office/officeart/2005/8/layout/hProcess11"/>
    <dgm:cxn modelId="{210F2833-5679-4F94-A68A-A8E49B950F1B}" type="presParOf" srcId="{6838FCC0-20CE-42FE-9FE0-30EF58B1A4D6}" destId="{05DB5489-5848-49F5-AD0A-342B88694145}" srcOrd="1" destOrd="0" presId="urn:microsoft.com/office/officeart/2005/8/layout/hProcess11"/>
    <dgm:cxn modelId="{1B8B9EB8-D2B6-43A3-8A24-E352AA0F93EF}" type="presParOf" srcId="{6838FCC0-20CE-42FE-9FE0-30EF58B1A4D6}" destId="{9F2A433B-3B1B-4043-AB8E-819BAFA4B4A3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8E95C-BCA7-4665-A3CC-73BC8B3E4D72}">
      <dsp:nvSpPr>
        <dsp:cNvPr id="0" name=""/>
        <dsp:cNvSpPr/>
      </dsp:nvSpPr>
      <dsp:spPr>
        <a:xfrm>
          <a:off x="0" y="1371592"/>
          <a:ext cx="7557977" cy="185674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E4918-345B-4493-AA36-2D0DE8BD07BE}">
      <dsp:nvSpPr>
        <dsp:cNvPr id="0" name=""/>
        <dsp:cNvSpPr/>
      </dsp:nvSpPr>
      <dsp:spPr>
        <a:xfrm>
          <a:off x="190494" y="0"/>
          <a:ext cx="1197489" cy="185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Draft is posted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190494" y="0"/>
        <a:ext cx="1197489" cy="1856740"/>
      </dsp:txXfrm>
    </dsp:sp>
    <dsp:sp modelId="{AEE7E299-334F-423F-93F3-ED42DE95E999}">
      <dsp:nvSpPr>
        <dsp:cNvPr id="0" name=""/>
        <dsp:cNvSpPr/>
      </dsp:nvSpPr>
      <dsp:spPr>
        <a:xfrm>
          <a:off x="640713" y="2057402"/>
          <a:ext cx="464185" cy="4641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D7145B-113B-4204-9610-809CB9886084}">
      <dsp:nvSpPr>
        <dsp:cNvPr id="0" name=""/>
        <dsp:cNvSpPr/>
      </dsp:nvSpPr>
      <dsp:spPr>
        <a:xfrm>
          <a:off x="1881436" y="2785109"/>
          <a:ext cx="1471369" cy="185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Feedback incorporated from the Public &amp; Task Force</a:t>
          </a:r>
        </a:p>
      </dsp:txBody>
      <dsp:txXfrm>
        <a:off x="1881436" y="2785109"/>
        <a:ext cx="1471369" cy="1856740"/>
      </dsp:txXfrm>
    </dsp:sp>
    <dsp:sp modelId="{25FD1DB6-F63D-46E0-A3BB-EEDD8AD37DA5}">
      <dsp:nvSpPr>
        <dsp:cNvPr id="0" name=""/>
        <dsp:cNvSpPr/>
      </dsp:nvSpPr>
      <dsp:spPr>
        <a:xfrm>
          <a:off x="2324099" y="2057402"/>
          <a:ext cx="464185" cy="4641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FC61C-2AA8-48F8-B42A-C721820FEB39}">
      <dsp:nvSpPr>
        <dsp:cNvPr id="0" name=""/>
        <dsp:cNvSpPr/>
      </dsp:nvSpPr>
      <dsp:spPr>
        <a:xfrm>
          <a:off x="4533904" y="2909251"/>
          <a:ext cx="2163046" cy="16246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Final Draft Approved and Adopted by County Commissioners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Submitted to WA State. Dept Of Commerce</a:t>
          </a:r>
        </a:p>
      </dsp:txBody>
      <dsp:txXfrm>
        <a:off x="4533904" y="2909251"/>
        <a:ext cx="2163046" cy="1624647"/>
      </dsp:txXfrm>
    </dsp:sp>
    <dsp:sp modelId="{DAA262A3-DCCF-494D-97A5-146ECA46949D}">
      <dsp:nvSpPr>
        <dsp:cNvPr id="0" name=""/>
        <dsp:cNvSpPr/>
      </dsp:nvSpPr>
      <dsp:spPr>
        <a:xfrm>
          <a:off x="4000501" y="2057402"/>
          <a:ext cx="464185" cy="4641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5DD789-01F4-4163-AFBA-55FD8D118EFE}">
      <dsp:nvSpPr>
        <dsp:cNvPr id="0" name=""/>
        <dsp:cNvSpPr/>
      </dsp:nvSpPr>
      <dsp:spPr>
        <a:xfrm>
          <a:off x="3543304" y="776289"/>
          <a:ext cx="1471369" cy="812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Public Hearing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November 4th </a:t>
          </a:r>
        </a:p>
      </dsp:txBody>
      <dsp:txXfrm>
        <a:off x="3543304" y="776289"/>
        <a:ext cx="1471369" cy="812305"/>
      </dsp:txXfrm>
    </dsp:sp>
    <dsp:sp modelId="{05DB5489-5848-49F5-AD0A-342B88694145}">
      <dsp:nvSpPr>
        <dsp:cNvPr id="0" name=""/>
        <dsp:cNvSpPr/>
      </dsp:nvSpPr>
      <dsp:spPr>
        <a:xfrm>
          <a:off x="5524502" y="2057402"/>
          <a:ext cx="464185" cy="4641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064352-7834-7EF2-6B29-80ED3CF657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9A5F36-87D7-8B99-368B-0544F87AEE1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40542CFF-458D-4D4D-87AE-C0510B79A6C7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12B1D-37A7-BCC7-3BB0-C71897B931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2EF942-DA04-8FCE-4A0A-B5269FADBC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2482442-80E1-4140-9849-59A9F06524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9FEFE6-C06B-CD94-C9CE-B9B5F10194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53F79C-53FF-E7C7-B0A4-5BBD296DF08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BE9889-A901-4B66-B77C-FE101C753B08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F38D127-7207-9D26-754D-C856807ECC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D5212EF-B225-D944-C5F2-1D518E5E90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2CED61-6345-6D9B-64A7-63FA129732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10631-2812-244A-2AE8-4D1DE2A4D2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7681C81-661E-4E42-B65F-8B6731450A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5B23880F-B54C-850F-B3C6-4A887B05C5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B8A7F7A9-280D-477F-1CD5-DAFE4202A1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06A1F9AD-2115-7FA2-96BF-CC77A0D8AD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61CBEFA5-48AB-45C0-9D57-3921F8860B3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95792618-2C07-A5C2-160B-115EA3EFF5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CA208EC3-3D06-C735-61A6-23A1C6B9F20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E68A54E2-6509-5D04-24FF-01C2803BC4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8E9BF6-A89F-4B3A-89BE-284FE038F54D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25788024-A4F1-DADB-0120-656FC03F5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C24B2FC1-5651-BDF0-5BFF-73104B4ACB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2347F765-56BA-7AD6-2F90-6863E36A23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18CA2C-3DDB-4E1F-A37C-AD37784AD2F7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62ABE62E-C7BB-1723-ED3C-0337D3B8E9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3B3EE8C3-0673-691C-F3FD-76DE4A60B7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 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The local plan must include the 2024-2029 State Homeless Housing Strategic Plan objectives Megan- updates slide</a:t>
            </a:r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7E154990-F7D9-4EB1-443B-981AB9B6F7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BCB979-79D3-4D22-8E8E-A3782F471094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F6C45-344D-F366-33A2-D023850E1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BD2FC250-B855-02AA-F0EF-1D44A4FA27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E5025E7F-4AA9-C68C-EDD7-7188181AD3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 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The local plan must include the 2024-2029 State Homeless Housing Strategic Plan objectives Megan- updates slide</a:t>
            </a:r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E3060EEF-0AEB-BDDE-0FD8-018246A9B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3BCB979-79D3-4D22-8E8E-A3782F471094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5311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6242F086-942C-8687-B2E2-317BA4F1B7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07E2A295-3362-B151-EF8A-ADA2EEB795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820C0588-F54E-B124-24AA-0056F4F8EB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B58044-CA1B-4000-A617-321BC8DC79B4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AE781BA1-7901-1136-574D-0862FBF449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EBD5EAE7-78F3-44D0-9574-BEE3D92A5F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44144FFE-6388-9B9C-28C0-75663CCB11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EDBA3B-0C98-49EC-8720-6FBFE3D06D6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BF9CFDD8-691A-EA5F-0ED5-AA286F2717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D5110F88-E0BF-183D-0E49-DD26617DB5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r>
              <a:rPr lang="en-US" altLang="en-US"/>
              <a:t>We hope to use this plan over the next 5 years to guide our work plan and funding decisions, and we hope that it will be useful to the community at large as a tool for advocacy. We are able to update this plan with the state as needed over the next 5 years.  </a:t>
            </a: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94B66C85-F720-3A3F-8BE6-A13EF8DC8A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1F1444-3C54-4C61-B848-F6F5029A4805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286080AF-21D4-F433-0F24-B919828BD3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2288BE81-7D40-93EB-AF0E-0785CBD8D7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C17BE61F-55EC-00B0-5974-6C28D34DD8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4A6B5-49C3-4938-BC2B-71BA4FC70FBA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94157059-D477-34BC-9637-DBD0FB0BAC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FE1E9D70-1A32-2190-B41C-A06DFE5FD4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How do State objectives fit within local context?</a:t>
            </a:r>
          </a:p>
          <a:p>
            <a:r>
              <a:rPr lang="en-US" altLang="en-US"/>
              <a:t>Are there additional objectives that should be added to the list?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1. Promote an equitable, accountable and transparent homeless crisis response system </a:t>
            </a:r>
          </a:p>
          <a:p>
            <a:r>
              <a:rPr lang="en-US" altLang="en-US"/>
              <a:t>2. Strengthen the homeless service provider workforce</a:t>
            </a:r>
          </a:p>
          <a:p>
            <a:r>
              <a:rPr lang="en-US" altLang="en-US"/>
              <a:t>3. Prevent episodes of homelessness whenever possible</a:t>
            </a:r>
          </a:p>
          <a:p>
            <a:r>
              <a:rPr lang="en-US" altLang="en-US"/>
              <a:t>4. Prioritize assistance based on the greatest barriers to housing stability and the greatest risk of harm</a:t>
            </a:r>
          </a:p>
          <a:p>
            <a:r>
              <a:rPr lang="en-US" altLang="en-US"/>
              <a:t>5. House everyone in a stable setting that meets their needs</a:t>
            </a:r>
            <a:endParaRPr lang="en-US" altLang="en-US" sz="2000">
              <a:solidFill>
                <a:srgbClr val="C00000"/>
              </a:solidFill>
            </a:endParaRP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6BE613E6-1A5A-BAC8-6AAE-56865E325F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0D5D780-A015-428D-A158-3804241F278F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612B57F1-91CF-C578-40CD-3267D40A14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EB9BDC66-BE8D-0AF1-D164-3F4E9CE91A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7A37E0A0-F225-5A9E-105F-2F002E793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530F7F-929A-4F00-AC4F-0B51BAA42247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344B2215-D3A1-43CE-CFC3-F2BD917ECE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29E1573E-FB2C-A116-8D9C-6A878C9A49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14804302-8463-0264-3982-767B38261C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33E093-0979-47E4-AE91-C25536F592AE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987666A0-C245-FFEB-9885-656D96C08C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F0A9834F-F2AE-0CC2-9C5F-5E53A07BB2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6B65E1E4-D3E1-741C-CF9F-75DC0A2AA5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56C4E78-8A0A-4D76-A3A2-4B4221B86371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52BEE346-829A-1A7D-AA97-8908A13C40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F58F0DC2-26FE-D4CE-ED7F-A2063C3569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30C53AFC-89E2-B287-8FE4-2EEB16809C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C08086F-ADBD-4975-A2CF-20D9FF22B0F8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3F2C7-73A8-2B4A-858D-AC1125AD8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3B291-C4CD-4071-BF2D-62C886662485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F6C11-01DB-B418-6AFB-C6F7B863B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940B2-633F-A75D-C92D-EF169C5C7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859D3-C2BF-4E93-B3B9-DBD4110766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83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D0DA1-2882-1D47-558E-36E98EDC9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C40EA-24AF-4BFF-9DBC-3AE9EDB6FE09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D486F-5C4B-00A7-FD7B-22B3F0398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A7226-368A-0263-070D-6F3046B7B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FA96F-416F-4999-9295-4755E09691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26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47C3B-04AD-A6E0-82E0-A8D47F989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2A44E-AC5C-45FA-83B8-02C1F9B789E6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F954-3AEF-C2B5-D90E-8FD51144B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1F876-58E8-330D-06E0-C4146F10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2AFE0-74A9-44E3-8777-04CC67BBEB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9529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E67ED-F7B9-AFD8-6AA5-815D78941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1BD68-2EEC-4ED7-9034-E574337ECF70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5B85C-5DB6-A1F7-C031-7157DE8FD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2337F-9D1B-AF6A-9DED-B0DFB1C53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8EA10-D30F-4506-A9D7-F3382FAFE6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440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A2F6E-E731-ACCE-9C2C-D1923A3EA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36DDF-05F5-4ACD-8D64-28FCD012EB73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00C91-AC45-2DC8-4929-BBED7AB0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E9AE0-B02E-0C23-4D12-7FDFAD25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80340-19F4-4F80-AF1F-BB07928DDE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50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6B9ED41-FEC1-0755-F85E-DEE75C50C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FBB66-5B25-4129-B9E5-3218F61CEA79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01AE42-DFD3-9AAB-7EA2-A6152138E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188A36-0191-6A89-3BDF-334C35C3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FDB46-71D9-4B8B-B478-3A07A70096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474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F58830F-6E00-EE35-081F-619AD116D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EDB27-9CE5-4861-9610-C5C59408DBBA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DA4883C-97AA-8C2A-93EC-1C3EF0D0F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4750B8A-3187-17EB-7CD2-8B52D4A2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CD869-47B2-48A4-9A96-F676348D06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11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FC924C3-4002-A904-DE82-7670B13B3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5BBB-23C1-4A55-8038-CED25F4D4417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EF0F9BF-56E6-4536-6E4F-CB5409AEA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EE3E7B0-11CC-3083-BE4B-ED57F711C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27FB8-E938-4909-AD32-07BC00409B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103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5FBE90-F541-98F9-A275-CC09C0A04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AA462-C150-43E4-95A2-34C0459B4BDA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6B21232-23AC-4AD8-1CB5-A02DEDD3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0E33677-4E1C-EEEC-8C79-153EE6804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69B1-5228-43A7-BFED-5054BF90AB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747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9CC88D-DA0B-E891-267E-97859899C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CFC45-6066-48E4-B9A4-82FAC31AA543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F2E76E-08EA-429A-15AE-ABD3E629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9DC07C-5A32-8788-25A9-4246984A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18F3A-44A9-4A97-8765-A9C02B4B80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42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EDBA89-28B4-2BDB-D28D-42A18B2C9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2B27B-95E9-4697-ADBC-14457D5FE4CE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10348CC-604B-31E0-89C1-73C646582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27A22-6E41-72DA-7DD0-81EEFD4B0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31FF6-F2C9-4A09-923D-14AFF45D9D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167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EADA">
            <a:alpha val="2509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21C9420-63FC-E74E-D122-3EF1AF42DF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9188E6-A7E1-7CBB-49CC-AFEA54827B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4E6A1-0936-B6DA-9ED6-E4A4CCDF6E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807531-E190-4ED9-9773-7D6D25766F54}" type="datetimeFigureOut">
              <a:rPr lang="en-US"/>
              <a:pPr>
                <a:defRPr/>
              </a:pPr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FEC47-C225-CB5E-2358-9049FA352F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38DA2-2A57-1BB8-482D-2427BA7DB2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4C94F0D-B84F-46D7-BB43-0D2818E23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pp.leg.wa.gov/RCW/default.aspx?cite=43.185C.050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ED63DBF-8440-DF14-53F4-B0B117C3510E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" name="Subtitle 2">
            <a:extLst>
              <a:ext uri="{FF2B5EF4-FFF2-40B4-BE49-F238E27FC236}">
                <a16:creationId xmlns:a16="http://schemas.microsoft.com/office/drawing/2014/main" id="{F42E29C2-2BF7-DA1B-1CC3-E45E1CF3B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4686300"/>
            <a:ext cx="6324600" cy="1524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2"/>
                </a:solidFill>
                <a:latin typeface="Franklin Gothic Book" panose="020B0503020102020204" pitchFamily="34" charset="0"/>
              </a:rPr>
              <a:t>October 27</a:t>
            </a:r>
            <a:r>
              <a:rPr lang="en-US" altLang="en-US" sz="2400" baseline="30000" dirty="0">
                <a:solidFill>
                  <a:schemeClr val="tx2"/>
                </a:solidFill>
                <a:latin typeface="Franklin Gothic Book" panose="020B0503020102020204" pitchFamily="34" charset="0"/>
              </a:rPr>
              <a:t>th</a:t>
            </a:r>
            <a:r>
              <a:rPr lang="en-US" altLang="en-US" sz="2400" dirty="0">
                <a:solidFill>
                  <a:schemeClr val="tx2"/>
                </a:solidFill>
                <a:latin typeface="Franklin Gothic Book" panose="020B0503020102020204" pitchFamily="34" charset="0"/>
              </a:rPr>
              <a:t>, 2025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400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1800" dirty="0">
                <a:solidFill>
                  <a:schemeClr val="tx2"/>
                </a:solidFill>
                <a:latin typeface="Franklin Gothic Book" panose="020B0503020102020204" pitchFamily="34" charset="0"/>
              </a:rPr>
              <a:t>Madeleine Anthony &amp; Megan Starr 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800" dirty="0">
                <a:solidFill>
                  <a:schemeClr val="tx2"/>
                </a:solidFill>
                <a:latin typeface="Franklin Gothic Book" panose="020B0503020102020204" pitchFamily="34" charset="0"/>
              </a:rPr>
              <a:t>Housing &amp; Community Services</a:t>
            </a:r>
          </a:p>
          <a:p>
            <a:pPr algn="l" eaLnBrk="1" hangingPunct="1">
              <a:spcBef>
                <a:spcPct val="0"/>
              </a:spcBef>
            </a:pPr>
            <a:r>
              <a:rPr lang="en-US" altLang="en-US" sz="1800" dirty="0">
                <a:solidFill>
                  <a:schemeClr val="tx2"/>
                </a:solidFill>
                <a:latin typeface="Franklin Gothic Book" panose="020B0503020102020204" pitchFamily="34" charset="0"/>
              </a:rPr>
              <a:t>Skagit County Public Health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B5D69F-7ED3-1513-D6E2-C2F5ADB4E9EA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101" name="Picture 4">
            <a:extLst>
              <a:ext uri="{FF2B5EF4-FFF2-40B4-BE49-F238E27FC236}">
                <a16:creationId xmlns:a16="http://schemas.microsoft.com/office/drawing/2014/main" id="{B2C2B7C4-F830-FDF0-4C42-8B6D23DCE2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4D28BA-3637-D56C-B9CD-D484640CBEE9}"/>
              </a:ext>
            </a:extLst>
          </p:cNvPr>
          <p:cNvSpPr txBox="1">
            <a:spLocks/>
          </p:cNvSpPr>
          <p:nvPr/>
        </p:nvSpPr>
        <p:spPr>
          <a:xfrm>
            <a:off x="990600" y="2767013"/>
            <a:ext cx="8534400" cy="814387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650" dirty="0">
                <a:latin typeface="Franklin Gothic Medium" panose="020B0603020102020204" pitchFamily="34" charset="0"/>
              </a:rPr>
              <a:t>5-year Homeless Housing Plan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en-US" sz="3200" dirty="0">
                <a:latin typeface="Franklin Gothic Medium" panose="020B0603020102020204" pitchFamily="34" charset="0"/>
              </a:rPr>
              <a:t>2025-2030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793975A3-1B63-4790-15D9-F22C5231F348}"/>
              </a:ext>
            </a:extLst>
          </p:cNvPr>
          <p:cNvSpPr txBox="1">
            <a:spLocks/>
          </p:cNvSpPr>
          <p:nvPr/>
        </p:nvSpPr>
        <p:spPr>
          <a:xfrm>
            <a:off x="952500" y="1789113"/>
            <a:ext cx="7848600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r>
              <a:rPr lang="en-US" sz="4000" dirty="0">
                <a:solidFill>
                  <a:schemeClr val="bg1">
                    <a:lumMod val="50000"/>
                  </a:schemeClr>
                </a:solidFill>
                <a:latin typeface="Franklin Gothic Book" panose="020B0503020102020204" pitchFamily="34" charset="0"/>
              </a:rPr>
              <a:t>Skagit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B76DD3-266D-A1E9-8719-C99B8DF05A24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D7548132-7EF1-FCA8-515C-A53CA9F8F877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1988" name="Picture 4">
            <a:extLst>
              <a:ext uri="{FF2B5EF4-FFF2-40B4-BE49-F238E27FC236}">
                <a16:creationId xmlns:a16="http://schemas.microsoft.com/office/drawing/2014/main" id="{B2690CB6-116F-568E-74E7-2E49592ADF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7B495B-C816-62D9-6E5B-1D2F949873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186" y="914400"/>
            <a:ext cx="8034994" cy="483905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3A9715-4161-9E81-517B-11174EAA07F6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5B483D6C-F1FE-0809-785D-5D20946005F2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4036" name="Picture 4">
            <a:extLst>
              <a:ext uri="{FF2B5EF4-FFF2-40B4-BE49-F238E27FC236}">
                <a16:creationId xmlns:a16="http://schemas.microsoft.com/office/drawing/2014/main" id="{70CF2C27-D84B-B05A-DACF-D78153D240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DCE604-D962-D14C-12FE-E2E9263CC3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1" y="1371600"/>
            <a:ext cx="8153400" cy="341111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8C38C4D-5398-E37D-8D3F-8CF0F5320A9A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79" name="Title 1">
            <a:extLst>
              <a:ext uri="{FF2B5EF4-FFF2-40B4-BE49-F238E27FC236}">
                <a16:creationId xmlns:a16="http://schemas.microsoft.com/office/drawing/2014/main" id="{192E7E60-05DC-ADF1-E616-3BD896205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0" y="1524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b="1" dirty="0"/>
              <a:t>Public Comments Received </a:t>
            </a:r>
            <a:endParaRPr lang="en-US" altLang="en-US" b="1" dirty="0">
              <a:latin typeface="Franklin Gothic Medium" panose="020B06030201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3DFB28-655B-DD89-E329-60E0D858D562}"/>
              </a:ext>
            </a:extLst>
          </p:cNvPr>
          <p:cNvSpPr/>
          <p:nvPr/>
        </p:nvSpPr>
        <p:spPr>
          <a:xfrm>
            <a:off x="18288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0181" name="Picture 4">
            <a:extLst>
              <a:ext uri="{FF2B5EF4-FFF2-40B4-BE49-F238E27FC236}">
                <a16:creationId xmlns:a16="http://schemas.microsoft.com/office/drawing/2014/main" id="{1590D365-7454-5399-A7A3-CFAAB14DB8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Content Placeholder 1">
            <a:extLst>
              <a:ext uri="{FF2B5EF4-FFF2-40B4-BE49-F238E27FC236}">
                <a16:creationId xmlns:a16="http://schemas.microsoft.com/office/drawing/2014/main" id="{0F017444-77C3-0C4D-7FB0-1C90A24A9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685800"/>
            <a:ext cx="7467600" cy="6096000"/>
          </a:xfrm>
        </p:spPr>
        <p:txBody>
          <a:bodyPr/>
          <a:lstStyle/>
          <a:p>
            <a:pPr marL="457200" lvl="1" indent="0">
              <a:buNone/>
              <a:defRPr/>
            </a:pPr>
            <a:endParaRPr lang="en-US" altLang="en-US" dirty="0"/>
          </a:p>
          <a:p>
            <a:pPr marL="0" indent="0">
              <a:buNone/>
            </a:pPr>
            <a:r>
              <a:rPr lang="en-US" sz="2000" dirty="0"/>
              <a:t>Community Member from Anacortes</a:t>
            </a:r>
            <a:endParaRPr lang="en-US" sz="2400" dirty="0"/>
          </a:p>
          <a:p>
            <a:pPr marL="0" indent="0">
              <a:buNone/>
            </a:pPr>
            <a:r>
              <a:rPr lang="en-US" sz="1200" dirty="0"/>
              <a:t>I urge the County to consider:</a:t>
            </a:r>
          </a:p>
          <a:p>
            <a:pPr marL="0" indent="0">
              <a:buNone/>
            </a:pPr>
            <a:endParaRPr lang="en-US" sz="1200" dirty="0"/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Integrating income supports with housing programs – Connect housing initiatives to living wage campaigns,  job training,  and employment support so people can afford rent without permanent reliance on charitable resources.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Advocating for living wages – Ensure local wages reflect the true cost of housing and basic necessities.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Supporting small businesses – Paying living wages can be difficult for local employers due to taxes, fees, and Labor &amp;   Industries costs. Policies that reduce certain fees or offer incentives for small businesses can make living wages more feasible.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Implementing renter protections – Consider rent caps or stabilization measures to prevent sudden or excessive rent increases that displace families.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/>
              <a:t>Taking a systemic approach – Emergency shelters and transitional housing are essential but not sufficient. A holistic solution should address both housing supply and income stability.</a:t>
            </a:r>
            <a:endParaRPr lang="en-US" sz="2400" dirty="0"/>
          </a:p>
          <a:p>
            <a:pPr marL="228600" indent="-228600">
              <a:buFont typeface="+mj-lt"/>
              <a:buAutoNum type="arabicPeriod"/>
            </a:pP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7DBF6-0EE6-B4A7-31F5-04884E7F4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FCF1D0D-3F05-C1DD-E001-F46598597F30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79" name="Title 1">
            <a:extLst>
              <a:ext uri="{FF2B5EF4-FFF2-40B4-BE49-F238E27FC236}">
                <a16:creationId xmlns:a16="http://schemas.microsoft.com/office/drawing/2014/main" id="{0DFB3B1D-849D-E3EF-B32B-99A71EBC8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0" y="1524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b="1" dirty="0"/>
              <a:t>Public Comments Received </a:t>
            </a:r>
            <a:endParaRPr lang="en-US" altLang="en-US" b="1" dirty="0">
              <a:latin typeface="Franklin Gothic Medium" panose="020B06030201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44E115-F38F-95C1-BD56-C9AEF91CAE71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0181" name="Picture 4">
            <a:extLst>
              <a:ext uri="{FF2B5EF4-FFF2-40B4-BE49-F238E27FC236}">
                <a16:creationId xmlns:a16="http://schemas.microsoft.com/office/drawing/2014/main" id="{59BA4625-CFD7-E22D-23B0-96FA84F1D8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Content Placeholder 1">
            <a:extLst>
              <a:ext uri="{FF2B5EF4-FFF2-40B4-BE49-F238E27FC236}">
                <a16:creationId xmlns:a16="http://schemas.microsoft.com/office/drawing/2014/main" id="{823A5174-22F4-B365-1737-CB2CECDCD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685800"/>
            <a:ext cx="7467600" cy="6096000"/>
          </a:xfrm>
        </p:spPr>
        <p:txBody>
          <a:bodyPr/>
          <a:lstStyle/>
          <a:p>
            <a:pPr marL="457200" lvl="1" indent="0">
              <a:buNone/>
              <a:defRPr/>
            </a:pPr>
            <a:endParaRPr lang="en-US" altLang="en-US" dirty="0"/>
          </a:p>
          <a:p>
            <a:pPr marL="0" indent="0">
              <a:buNone/>
            </a:pPr>
            <a:r>
              <a:rPr lang="en-US" sz="2000" dirty="0"/>
              <a:t>Parent of a homeless individual</a:t>
            </a:r>
            <a:endParaRPr lang="en-US" sz="2400" dirty="0"/>
          </a:p>
          <a:p>
            <a:pPr>
              <a:buFontTx/>
              <a:buChar char="-"/>
            </a:pPr>
            <a:r>
              <a:rPr lang="en-US" sz="1200" dirty="0"/>
              <a:t>There is a lack of truly low-barrier shelters</a:t>
            </a:r>
          </a:p>
          <a:p>
            <a:pPr>
              <a:buFontTx/>
              <a:buChar char="-"/>
            </a:pPr>
            <a:r>
              <a:rPr lang="en-US" sz="1200" dirty="0"/>
              <a:t>We risk more and more challenging individuals to be on the streets in our community if we do not look for  resources to serve the highest barrier individuals 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000" dirty="0"/>
              <a:t>Employment Service Provider</a:t>
            </a:r>
          </a:p>
          <a:p>
            <a:pPr>
              <a:buFontTx/>
              <a:buChar char="-"/>
            </a:pPr>
            <a:r>
              <a:rPr lang="en-US" sz="1200" dirty="0"/>
              <a:t>Skagit County has zero emergency overnight shelters</a:t>
            </a:r>
          </a:p>
          <a:p>
            <a:pPr>
              <a:buFontTx/>
              <a:buChar char="-"/>
            </a:pPr>
            <a:r>
              <a:rPr lang="en-US" sz="1200" dirty="0"/>
              <a:t>211 call took 45 minutes and got no resources but a voicemail for a shelter</a:t>
            </a:r>
          </a:p>
          <a:p>
            <a:pPr>
              <a:buFontTx/>
              <a:buChar char="-"/>
            </a:pPr>
            <a:r>
              <a:rPr lang="en-US" sz="1200" dirty="0"/>
              <a:t>People transitioning from jail would like to go to Oak Harbor or Bellingham for shelter but it is a parole violation to leave the County, so they are stuck homeless here</a:t>
            </a:r>
          </a:p>
          <a:p>
            <a:pPr>
              <a:buFontTx/>
              <a:buChar char="-"/>
            </a:pPr>
            <a:r>
              <a:rPr lang="en-US" sz="1200" dirty="0"/>
              <a:t>Staff in Skagit are frustrated, and people are terrified and in pain due to lack of shelter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37274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10BF6BE-3B23-A992-EE5D-5D42E08F2089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131" name="Title 1">
            <a:extLst>
              <a:ext uri="{FF2B5EF4-FFF2-40B4-BE49-F238E27FC236}">
                <a16:creationId xmlns:a16="http://schemas.microsoft.com/office/drawing/2014/main" id="{BA071DF9-8F10-2A1A-A15E-BC7CCD966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71488"/>
            <a:ext cx="7791450" cy="1143000"/>
          </a:xfrm>
        </p:spPr>
        <p:txBody>
          <a:bodyPr/>
          <a:lstStyle/>
          <a:p>
            <a:pPr algn="l" eaLnBrk="1" hangingPunct="1"/>
            <a:r>
              <a:rPr lang="en-US" altLang="en-US" b="1" dirty="0"/>
              <a:t>Suggestions?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8CD8A9-47A9-EED2-760F-EDC9A101DE34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8133" name="Picture 4">
            <a:extLst>
              <a:ext uri="{FF2B5EF4-FFF2-40B4-BE49-F238E27FC236}">
                <a16:creationId xmlns:a16="http://schemas.microsoft.com/office/drawing/2014/main" id="{A7DD334A-14C4-EBF1-27D4-BA4E7410AD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4" name="Content Placeholder 1">
            <a:extLst>
              <a:ext uri="{FF2B5EF4-FFF2-40B4-BE49-F238E27FC236}">
                <a16:creationId xmlns:a16="http://schemas.microsoft.com/office/drawing/2014/main" id="{D9F739DA-FD3D-546E-08A9-87FC99F65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598738"/>
            <a:ext cx="7162800" cy="356711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Megan Starr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Housing Resource Coordinator</a:t>
            </a:r>
            <a:endParaRPr lang="en-US" altLang="en-US" sz="1400">
              <a:latin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Skagit County Public Health</a:t>
            </a:r>
            <a:endParaRPr lang="en-US" altLang="en-US" sz="1400">
              <a:latin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360-416-1506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mstarr@co.skagit.wa.us</a:t>
            </a:r>
            <a:endParaRPr lang="en-US" altLang="en-US" sz="1400">
              <a:latin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Madeleine Anthony</a:t>
            </a:r>
            <a:endParaRPr lang="en-US" altLang="en-US" sz="240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Housing Resource Coordinator</a:t>
            </a:r>
            <a:endParaRPr lang="en-US" altLang="en-US" sz="1400">
              <a:latin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Skagit County Public Health</a:t>
            </a:r>
            <a:endParaRPr lang="en-US" altLang="en-US" sz="1400">
              <a:latin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360-416-2014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400">
                <a:solidFill>
                  <a:srgbClr val="1F497D"/>
                </a:solidFill>
                <a:latin typeface="Aptos" panose="020B0004020202020204" pitchFamily="34" charset="0"/>
                <a:cs typeface="Aptos" panose="020B0004020202020204" pitchFamily="34" charset="0"/>
              </a:rPr>
              <a:t>manthony.@co.skagit.wa.us</a:t>
            </a:r>
            <a:endParaRPr lang="en-US" altLang="en-US" sz="1400">
              <a:latin typeface="Aptos" panose="020B0004020202020204" pitchFamily="34" charset="0"/>
              <a:cs typeface="Aptos" panose="020B00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0550B8-8B8A-28AF-F68E-551EDCC771C1}"/>
              </a:ext>
            </a:extLst>
          </p:cNvPr>
          <p:cNvSpPr txBox="1"/>
          <p:nvPr/>
        </p:nvSpPr>
        <p:spPr>
          <a:xfrm>
            <a:off x="7277100" y="723900"/>
            <a:ext cx="15240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50" b="1" dirty="0"/>
              <a:t>Thank you for participating in the Task Force!</a:t>
            </a:r>
          </a:p>
          <a:p>
            <a:pPr algn="ctr">
              <a:defRPr/>
            </a:pPr>
            <a:endParaRPr lang="en-US" sz="1050" b="1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6D988B0-8012-97FF-CFF7-DE11A338D784}"/>
              </a:ext>
            </a:extLst>
          </p:cNvPr>
          <p:cNvSpPr/>
          <p:nvPr/>
        </p:nvSpPr>
        <p:spPr>
          <a:xfrm>
            <a:off x="7218363" y="441325"/>
            <a:ext cx="1600200" cy="11430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C32CDD9-836E-AB88-C696-DC44FC9D0112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Title 1">
            <a:extLst>
              <a:ext uri="{FF2B5EF4-FFF2-40B4-BE49-F238E27FC236}">
                <a16:creationId xmlns:a16="http://schemas.microsoft.com/office/drawing/2014/main" id="{16E7757B-C69D-2169-5336-8CCA3543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8305800" cy="1143000"/>
          </a:xfrm>
        </p:spPr>
        <p:txBody>
          <a:bodyPr/>
          <a:lstStyle/>
          <a:p>
            <a:pPr algn="l" eaLnBrk="1" hangingPunct="1"/>
            <a:r>
              <a:rPr lang="en-US" altLang="en-US">
                <a:latin typeface="Franklin Gothic Medium" panose="020B0603020102020204" pitchFamily="34" charset="0"/>
              </a:rPr>
              <a:t>Homeless Housing Task Force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E91595-C302-4880-BBF3-E566C2A40AB0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197" name="Picture 4">
            <a:extLst>
              <a:ext uri="{FF2B5EF4-FFF2-40B4-BE49-F238E27FC236}">
                <a16:creationId xmlns:a16="http://schemas.microsoft.com/office/drawing/2014/main" id="{3E6B3C9D-C20F-00FD-9C68-1E8731FBF7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Content Placeholder 1">
            <a:extLst>
              <a:ext uri="{FF2B5EF4-FFF2-40B4-BE49-F238E27FC236}">
                <a16:creationId xmlns:a16="http://schemas.microsoft.com/office/drawing/2014/main" id="{6B250A97-07B6-D972-61D1-914D55126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524000"/>
            <a:ext cx="4267200" cy="4449763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Ariell Wright, Catholic Community Services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Brad Johnson, City of Burlington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Charlie Bush, City of Sedro Woolley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Dustin Johnson, Anacortes Family Center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Genevieve Ward, Mount Baker Presbyterian Church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Heidi Roy, Skagit County Domestic Violence and Sexual Assault Services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Jonathan Kline, Skagit Friendship House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John Coleman, City of Anacortes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Jose Ortiz, Catholic Community Services</a:t>
            </a:r>
          </a:p>
          <a:p>
            <a:pPr>
              <a:spcBef>
                <a:spcPct val="0"/>
              </a:spcBef>
              <a:defRPr/>
            </a:pPr>
            <a:r>
              <a:rPr lang="en-US" altLang="en-US" sz="1400" dirty="0"/>
              <a:t>Kat Lohman, Skagit Valley YMCA</a:t>
            </a:r>
          </a:p>
          <a:p>
            <a:pPr>
              <a:spcBef>
                <a:spcPct val="0"/>
              </a:spcBef>
              <a:defRPr/>
            </a:pPr>
            <a:endParaRPr lang="en-US" altLang="en-US" sz="1400" dirty="0"/>
          </a:p>
          <a:p>
            <a:pPr marL="0" indent="0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br>
              <a:rPr lang="en-US" altLang="en-US" sz="1400" dirty="0"/>
            </a:br>
            <a:endParaRPr lang="en-US" altLang="en-US" sz="1400" dirty="0"/>
          </a:p>
        </p:txBody>
      </p:sp>
      <p:sp>
        <p:nvSpPr>
          <p:cNvPr id="8199" name="TextBox 1">
            <a:extLst>
              <a:ext uri="{FF2B5EF4-FFF2-40B4-BE49-F238E27FC236}">
                <a16:creationId xmlns:a16="http://schemas.microsoft.com/office/drawing/2014/main" id="{2358BF0D-B0BF-4FF6-AE83-244D6710E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524000"/>
            <a:ext cx="39624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Kaylynne Nyberg, Volunteers of America</a:t>
            </a:r>
            <a:endParaRPr lang="en-US" altLang="en-US" sz="1400" i="1"/>
          </a:p>
          <a:p>
            <a:pPr>
              <a:spcBef>
                <a:spcPct val="0"/>
              </a:spcBef>
            </a:pPr>
            <a:r>
              <a:rPr lang="en-US" altLang="en-US" sz="1400"/>
              <a:t>Leon John, Didgwalic Wellness Center</a:t>
            </a:r>
          </a:p>
          <a:p>
            <a:pPr>
              <a:spcBef>
                <a:spcPct val="0"/>
              </a:spcBef>
            </a:pPr>
            <a:r>
              <a:rPr lang="en-US" altLang="en-US" sz="1400"/>
              <a:t>Mary Meyer, Mount Baker Presbyterian Church</a:t>
            </a:r>
          </a:p>
          <a:p>
            <a:pPr>
              <a:spcBef>
                <a:spcPct val="0"/>
              </a:spcBef>
            </a:pPr>
            <a:r>
              <a:rPr lang="en-US" altLang="en-US" sz="1400"/>
              <a:t>Melanie Corey, Housing Authority of Skagit County</a:t>
            </a:r>
          </a:p>
          <a:p>
            <a:pPr>
              <a:spcBef>
                <a:spcPct val="0"/>
              </a:spcBef>
            </a:pPr>
            <a:r>
              <a:rPr lang="en-US" altLang="en-US" sz="1400"/>
              <a:t>Sarah Vogt, Welcome Home Skagit</a:t>
            </a:r>
          </a:p>
          <a:p>
            <a:pPr>
              <a:spcBef>
                <a:spcPct val="0"/>
              </a:spcBef>
            </a:pPr>
            <a:r>
              <a:rPr lang="en-US" altLang="en-US" sz="1400"/>
              <a:t>Steve Sexton, City of Mount Vernon</a:t>
            </a:r>
          </a:p>
          <a:p>
            <a:pPr>
              <a:spcBef>
                <a:spcPct val="0"/>
              </a:spcBef>
            </a:pPr>
            <a:r>
              <a:rPr lang="en-US" altLang="en-US" sz="1400"/>
              <a:t>Linda Crothers, North Sound Behavioral Health Administrative Services Organization </a:t>
            </a:r>
          </a:p>
          <a:p>
            <a:pPr>
              <a:spcBef>
                <a:spcPct val="0"/>
              </a:spcBef>
            </a:pPr>
            <a:r>
              <a:rPr lang="en-US" altLang="en-US" sz="1400"/>
              <a:t>Sandi Phinney, Community Action of Skagit County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1615434-8046-5334-58DC-4235C9997F88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3" name="Title 1">
            <a:extLst>
              <a:ext uri="{FF2B5EF4-FFF2-40B4-BE49-F238E27FC236}">
                <a16:creationId xmlns:a16="http://schemas.microsoft.com/office/drawing/2014/main" id="{84808F04-AF08-C93D-CDD2-AC6A2DB6E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990600"/>
            <a:ext cx="7924800" cy="1143000"/>
          </a:xfrm>
        </p:spPr>
        <p:txBody>
          <a:bodyPr/>
          <a:lstStyle/>
          <a:p>
            <a:pPr algn="l" eaLnBrk="1" hangingPunct="1"/>
            <a:r>
              <a:rPr lang="en-US" altLang="en-US">
                <a:latin typeface="Franklin Gothic Medium" panose="020B0603020102020204" pitchFamily="34" charset="0"/>
              </a:rPr>
              <a:t>Purpose of Plan</a:t>
            </a:r>
            <a:br>
              <a:rPr lang="en-US" altLang="en-US">
                <a:latin typeface="Franklin Gothic Medium" panose="020B0603020102020204" pitchFamily="34" charset="0"/>
              </a:rPr>
            </a:br>
            <a:r>
              <a:rPr lang="en-US" altLang="en-US" sz="2400" i="1"/>
              <a:t>Provides goals, strategies, activities, performance measures and timelines to eliminate homelessness within the entire county.</a:t>
            </a:r>
            <a:br>
              <a:rPr lang="en-US" altLang="en-US" sz="2400"/>
            </a:br>
            <a:endParaRPr lang="en-US" altLang="en-US" sz="2400">
              <a:latin typeface="Franklin Gothic Medium" panose="020B06030201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D6594A-E71D-0FE9-5343-765C9EA27C30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245" name="Picture 4">
            <a:extLst>
              <a:ext uri="{FF2B5EF4-FFF2-40B4-BE49-F238E27FC236}">
                <a16:creationId xmlns:a16="http://schemas.microsoft.com/office/drawing/2014/main" id="{865C178F-3478-2E26-B44F-ACF19CD1AA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Content Placeholder 1">
            <a:extLst>
              <a:ext uri="{FF2B5EF4-FFF2-40B4-BE49-F238E27FC236}">
                <a16:creationId xmlns:a16="http://schemas.microsoft.com/office/drawing/2014/main" id="{770A079A-D7C3-FDE3-3C86-8C6E9E5EC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81200"/>
            <a:ext cx="7620000" cy="3352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sz="1400" b="1" dirty="0">
              <a:solidFill>
                <a:srgbClr val="001D35"/>
              </a:solidFill>
              <a:latin typeface="Google Sans"/>
            </a:endParaRPr>
          </a:p>
          <a:p>
            <a:pPr>
              <a:defRPr/>
            </a:pPr>
            <a:r>
              <a:rPr lang="en-US" altLang="en-US" sz="2400" dirty="0"/>
              <a:t>Blueprint for implementation</a:t>
            </a:r>
          </a:p>
          <a:p>
            <a:pPr>
              <a:defRPr/>
            </a:pPr>
            <a:r>
              <a:rPr lang="en-US" altLang="en-US" sz="2400" dirty="0"/>
              <a:t>Reference for funding decisions</a:t>
            </a:r>
          </a:p>
          <a:p>
            <a:pPr>
              <a:defRPr/>
            </a:pPr>
            <a:r>
              <a:rPr lang="en-US" altLang="en-US" sz="2400" dirty="0"/>
              <a:t>Tool for Advocacy</a:t>
            </a:r>
          </a:p>
          <a:p>
            <a:pPr>
              <a:defRPr/>
            </a:pPr>
            <a:r>
              <a:rPr lang="en-US" altLang="en-US" sz="2400" dirty="0"/>
              <a:t>Support the development of homeless housing capital developments that comply with the Growth Management Act and local comprehensive plans </a:t>
            </a:r>
          </a:p>
          <a:p>
            <a:pPr>
              <a:defRPr/>
            </a:pPr>
            <a:r>
              <a:rPr lang="en-US" altLang="en-US" sz="2400" dirty="0"/>
              <a:t>Required by WA State Law </a:t>
            </a:r>
            <a:r>
              <a:rPr lang="en-US" altLang="en-US" sz="2400" dirty="0">
                <a:hlinkClick r:id="rId4"/>
              </a:rPr>
              <a:t>RCW 43.185C.050</a:t>
            </a:r>
            <a:endParaRPr lang="en-US" altLang="en-US" sz="1600" dirty="0"/>
          </a:p>
          <a:p>
            <a:pPr>
              <a:defRPr/>
            </a:pPr>
            <a:endParaRPr lang="en-US" altLang="en-US" sz="2400" dirty="0"/>
          </a:p>
          <a:p>
            <a:pPr>
              <a:defRPr/>
            </a:pPr>
            <a:endParaRPr lang="en-US" altLang="en-US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8EC053E-CB6C-B426-8D94-3D08B6A8080D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DBE689B9-76D0-66E8-CC7A-C8A938F58CFB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221B7AC7-989D-6FCD-BD82-1082A77237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Box 1">
            <a:extLst>
              <a:ext uri="{FF2B5EF4-FFF2-40B4-BE49-F238E27FC236}">
                <a16:creationId xmlns:a16="http://schemas.microsoft.com/office/drawing/2014/main" id="{DF185F54-DF64-E217-808B-D5F45FE77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6338" y="615950"/>
            <a:ext cx="76866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Franklin Gothic Medium" panose="020B0603020102020204" pitchFamily="34" charset="0"/>
              </a:rPr>
              <a:t>Plan Status  Update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A3528FB-3881-05EA-348C-1D9C9D6AA3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287612"/>
              </p:ext>
            </p:extLst>
          </p:nvPr>
        </p:nvGraphicFramePr>
        <p:xfrm>
          <a:off x="1333500" y="1600200"/>
          <a:ext cx="7557977" cy="4641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2EAB7B-6E5C-79C5-B3C9-D6523469B391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47" name="Title 1">
            <a:extLst>
              <a:ext uri="{FF2B5EF4-FFF2-40B4-BE49-F238E27FC236}">
                <a16:creationId xmlns:a16="http://schemas.microsoft.com/office/drawing/2014/main" id="{C5C36488-F885-5DC1-71DB-977C8360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7900" y="1524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b="1"/>
              <a:t> 2025-2030 Objectives</a:t>
            </a:r>
            <a:br>
              <a:rPr lang="en-US" altLang="en-US" b="1"/>
            </a:br>
            <a:r>
              <a:rPr lang="en-US" altLang="en-US" sz="1800" b="1" i="1"/>
              <a:t>Required by the Department of Commerce</a:t>
            </a:r>
            <a:endParaRPr lang="en-US" altLang="en-US" b="1">
              <a:latin typeface="Franklin Gothic Medium" panose="020B06030201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1EC0D9C-3B28-953A-A254-6F2FD98E8E9F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1749" name="Picture 4">
            <a:extLst>
              <a:ext uri="{FF2B5EF4-FFF2-40B4-BE49-F238E27FC236}">
                <a16:creationId xmlns:a16="http://schemas.microsoft.com/office/drawing/2014/main" id="{CE3BBF8A-41CC-EDF7-88D0-1DF7573B01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Content Placeholder 1">
            <a:extLst>
              <a:ext uri="{FF2B5EF4-FFF2-40B4-BE49-F238E27FC236}">
                <a16:creationId xmlns:a16="http://schemas.microsoft.com/office/drawing/2014/main" id="{A53925F2-2270-F50D-D533-5160392AE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735013"/>
            <a:ext cx="7251700" cy="5181600"/>
          </a:xfrm>
        </p:spPr>
        <p:txBody>
          <a:bodyPr/>
          <a:lstStyle/>
          <a:p>
            <a:pPr>
              <a:defRPr/>
            </a:pPr>
            <a:endParaRPr lang="en-US" altLang="en-US" dirty="0"/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r>
              <a:rPr lang="en-US" altLang="en-US" sz="2000" dirty="0"/>
              <a:t>Promote an equitable, accountable and transparent homeless crisis response system </a:t>
            </a:r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endParaRPr lang="en-US" altLang="en-US" sz="2000" dirty="0"/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r>
              <a:rPr lang="en-US" altLang="en-US" sz="2000" dirty="0"/>
              <a:t>Strengthen the homeless service provider workforce</a:t>
            </a:r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endParaRPr lang="en-US" altLang="en-US" sz="2000" dirty="0"/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r>
              <a:rPr lang="en-US" altLang="en-US" sz="2000" dirty="0"/>
              <a:t>Prevent episodes of homelessness whenever possible</a:t>
            </a:r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endParaRPr lang="en-US" altLang="en-US" sz="2000" dirty="0"/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r>
              <a:rPr lang="en-US" altLang="en-US" sz="2000" dirty="0"/>
              <a:t>Prioritize assistance based on the greatest barriers to        housing stability and the greatest risk of harm</a:t>
            </a:r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endParaRPr lang="en-US" altLang="en-US" sz="2000" dirty="0"/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r>
              <a:rPr lang="en-US" altLang="en-US" sz="2000" dirty="0"/>
              <a:t>House everyone in a stable setting that meets their needs</a:t>
            </a:r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endParaRPr lang="en-US" altLang="en-US" sz="2000" dirty="0"/>
          </a:p>
          <a:p>
            <a:pPr marL="400050" lvl="1" indent="0">
              <a:buFont typeface="Arial" panose="020B0604020202020204" pitchFamily="34" charset="0"/>
              <a:buNone/>
              <a:defRPr/>
            </a:pPr>
            <a:r>
              <a:rPr lang="en-US" altLang="en-US" sz="2000" b="1" dirty="0"/>
              <a:t>*New Objective*: </a:t>
            </a:r>
            <a:r>
              <a:rPr lang="en-US" altLang="en-US" sz="2000" dirty="0"/>
              <a:t>Eliminate unaccompanied youth and young adult homelessness</a:t>
            </a:r>
          </a:p>
          <a:p>
            <a:pPr marL="857250" lvl="1" indent="-457200">
              <a:buFont typeface="Calibri" panose="020F0502020204030204" pitchFamily="34" charset="0"/>
              <a:buAutoNum type="arabicPeriod"/>
              <a:defRPr/>
            </a:pPr>
            <a:endParaRPr lang="en-US" altLang="en-US" sz="3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C731BE-CE4A-C2EC-8FF9-DC31095F8421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F052AE81-D5DA-10D7-9F0A-0BE4AEAA48B7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3797" name="Picture 4">
            <a:extLst>
              <a:ext uri="{FF2B5EF4-FFF2-40B4-BE49-F238E27FC236}">
                <a16:creationId xmlns:a16="http://schemas.microsoft.com/office/drawing/2014/main" id="{61F7AF1E-208A-C88E-7F01-4344EB728A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9DF95C-0EB7-A733-2F01-7F8C764F9E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1" y="496517"/>
            <a:ext cx="8229582" cy="454593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8580A8E-324D-70B8-E004-7199C006CE87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F8F07A55-4D62-27D0-28CA-1F2D514A5CDA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5844" name="Picture 4">
            <a:extLst>
              <a:ext uri="{FF2B5EF4-FFF2-40B4-BE49-F238E27FC236}">
                <a16:creationId xmlns:a16="http://schemas.microsoft.com/office/drawing/2014/main" id="{453A527C-C3F9-331A-62B2-F101ED7805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839A87-5A70-7F9B-CFA3-F926597750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389" y="1524000"/>
            <a:ext cx="8153400" cy="267521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5F27882-3055-AD20-0851-93D14AF1CCD1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09A138DC-28AA-D601-B5B3-E747D8596D1A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9940" name="Picture 4">
            <a:extLst>
              <a:ext uri="{FF2B5EF4-FFF2-40B4-BE49-F238E27FC236}">
                <a16:creationId xmlns:a16="http://schemas.microsoft.com/office/drawing/2014/main" id="{8C50E86A-F787-63BD-A1E6-B28AAC1B6D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0A590B-32C1-9C09-3B4A-C5A2B6DFA5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1326932"/>
            <a:ext cx="8153400" cy="37074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FBA5B98-A90A-B577-F698-523F942E7495}"/>
              </a:ext>
            </a:extLst>
          </p:cNvPr>
          <p:cNvCxnSpPr/>
          <p:nvPr/>
        </p:nvCxnSpPr>
        <p:spPr>
          <a:xfrm>
            <a:off x="228600" y="6629400"/>
            <a:ext cx="8915400" cy="0"/>
          </a:xfrm>
          <a:prstGeom prst="line">
            <a:avLst/>
          </a:prstGeom>
          <a:ln w="762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5302691-B72C-BC80-7BFE-064B25D5CE18}"/>
              </a:ext>
            </a:extLst>
          </p:cNvPr>
          <p:cNvSpPr/>
          <p:nvPr/>
        </p:nvSpPr>
        <p:spPr>
          <a:xfrm>
            <a:off x="152400" y="-76200"/>
            <a:ext cx="838200" cy="701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7892" name="Picture 4">
            <a:extLst>
              <a:ext uri="{FF2B5EF4-FFF2-40B4-BE49-F238E27FC236}">
                <a16:creationId xmlns:a16="http://schemas.microsoft.com/office/drawing/2014/main" id="{CD3F4408-2344-FA44-1A82-85C5EF922E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9027DF-054A-AB42-C55E-BC08CCBD3F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738" y="1880161"/>
            <a:ext cx="8153394" cy="30976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ousing System Overview_2.21.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Housing System Overview_2.21.17</Template>
  <TotalTime>4270</TotalTime>
  <Words>830</Words>
  <Application>Microsoft Office PowerPoint</Application>
  <PresentationFormat>On-screen Show (4:3)</PresentationFormat>
  <Paragraphs>125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</vt:lpstr>
      <vt:lpstr>Arial</vt:lpstr>
      <vt:lpstr>Calibri</vt:lpstr>
      <vt:lpstr>Franklin Gothic Book</vt:lpstr>
      <vt:lpstr>Franklin Gothic Medium</vt:lpstr>
      <vt:lpstr>Google Sans</vt:lpstr>
      <vt:lpstr>Housing System Overview_2.21.17</vt:lpstr>
      <vt:lpstr>PowerPoint Presentation</vt:lpstr>
      <vt:lpstr>Homeless Housing Task Force</vt:lpstr>
      <vt:lpstr>Purpose of Plan Provides goals, strategies, activities, performance measures and timelines to eliminate homelessness within the entire county. </vt:lpstr>
      <vt:lpstr>PowerPoint Presentation</vt:lpstr>
      <vt:lpstr> 2025-2030 Objectives Required by the Department of Commerce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Public Comments Received </vt:lpstr>
      <vt:lpstr>Public Comments Received </vt:lpstr>
      <vt:lpstr>Suggestions? </vt:lpstr>
    </vt:vector>
  </TitlesOfParts>
  <Company>Skagit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Kayla Schott-Bresler</dc:creator>
  <cp:lastModifiedBy>Madeleine Anthony</cp:lastModifiedBy>
  <cp:revision>297</cp:revision>
  <cp:lastPrinted>2019-10-28T16:56:41Z</cp:lastPrinted>
  <dcterms:created xsi:type="dcterms:W3CDTF">2017-02-21T23:16:51Z</dcterms:created>
  <dcterms:modified xsi:type="dcterms:W3CDTF">2025-10-23T20:04:40Z</dcterms:modified>
</cp:coreProperties>
</file>